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2" r:id="rId3"/>
    <p:sldId id="364" r:id="rId4"/>
    <p:sldId id="371" r:id="rId5"/>
    <p:sldId id="318" r:id="rId6"/>
    <p:sldId id="321" r:id="rId7"/>
    <p:sldId id="323" r:id="rId8"/>
    <p:sldId id="324" r:id="rId9"/>
    <p:sldId id="367" r:id="rId10"/>
    <p:sldId id="374" r:id="rId11"/>
    <p:sldId id="325" r:id="rId12"/>
    <p:sldId id="326" r:id="rId13"/>
    <p:sldId id="372" r:id="rId14"/>
    <p:sldId id="356" r:id="rId15"/>
    <p:sldId id="375" r:id="rId16"/>
    <p:sldId id="376" r:id="rId17"/>
    <p:sldId id="350" r:id="rId18"/>
    <p:sldId id="373" r:id="rId19"/>
    <p:sldId id="335" r:id="rId20"/>
    <p:sldId id="336" r:id="rId21"/>
    <p:sldId id="377" r:id="rId22"/>
    <p:sldId id="338" r:id="rId23"/>
    <p:sldId id="369" r:id="rId24"/>
    <p:sldId id="370" r:id="rId25"/>
    <p:sldId id="366" r:id="rId26"/>
    <p:sldId id="361" r:id="rId27"/>
    <p:sldId id="314" r:id="rId28"/>
    <p:sldId id="317" r:id="rId29"/>
    <p:sldId id="348" r:id="rId30"/>
    <p:sldId id="368" r:id="rId31"/>
    <p:sldId id="358" r:id="rId32"/>
    <p:sldId id="343" r:id="rId33"/>
    <p:sldId id="354" r:id="rId34"/>
    <p:sldId id="346" r:id="rId35"/>
    <p:sldId id="347" r:id="rId36"/>
    <p:sldId id="340" r:id="rId37"/>
    <p:sldId id="3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71"/>
            <p14:sldId id="318"/>
            <p14:sldId id="321"/>
            <p14:sldId id="323"/>
            <p14:sldId id="324"/>
            <p14:sldId id="367"/>
            <p14:sldId id="374"/>
          </p14:sldIdLst>
        </p14:section>
        <p14:section name="Our work" id="{B022AD40-F095-4D34-B68E-1559EE7EBF86}">
          <p14:sldIdLst>
            <p14:sldId id="325"/>
            <p14:sldId id="326"/>
            <p14:sldId id="372"/>
            <p14:sldId id="356"/>
            <p14:sldId id="375"/>
            <p14:sldId id="376"/>
            <p14:sldId id="350"/>
          </p14:sldIdLst>
        </p14:section>
        <p14:section name="New Scheduler" id="{72CF4C10-202F-4CD7-87B1-D2A9B4F354E8}">
          <p14:sldIdLst>
            <p14:sldId id="373"/>
            <p14:sldId id="335"/>
            <p14:sldId id="336"/>
            <p14:sldId id="377"/>
            <p14:sldId id="338"/>
            <p14:sldId id="369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68"/>
            <p14:sldId id="358"/>
            <p14:sldId id="343"/>
            <p14:sldId id="354"/>
            <p14:sldId id="346"/>
            <p14:sldId id="347"/>
            <p14:sldId id="340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F7"/>
    <a:srgbClr val="00A6D6"/>
    <a:srgbClr val="2E8AA2"/>
    <a:srgbClr val="D6320B"/>
    <a:srgbClr val="98DAEC"/>
    <a:srgbClr val="42BBDD"/>
    <a:srgbClr val="D69C0B"/>
    <a:srgbClr val="AE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85899" autoAdjust="0"/>
  </p:normalViewPr>
  <p:slideViewPr>
    <p:cSldViewPr snapToGrid="0">
      <p:cViewPr varScale="1">
        <p:scale>
          <a:sx n="88" d="100"/>
          <a:sy n="88" d="100"/>
        </p:scale>
        <p:origin x="108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17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03/06/2020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03/06/2020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sufficient test is close to the necessary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54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confidence in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 more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more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66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task: Task that controls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2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40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03/06/2020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03/06/2020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2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1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20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8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21" Type="http://schemas.openxmlformats.org/officeDocument/2006/relationships/image" Target="../media/image210.png"/><Relationship Id="rId7" Type="http://schemas.openxmlformats.org/officeDocument/2006/relationships/image" Target="../media/image69.png"/><Relationship Id="rId12" Type="http://schemas.openxmlformats.org/officeDocument/2006/relationships/image" Target="../media/image13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230.png"/><Relationship Id="rId10" Type="http://schemas.openxmlformats.org/officeDocument/2006/relationships/image" Target="../media/image72.png"/><Relationship Id="rId19" Type="http://schemas.openxmlformats.org/officeDocument/2006/relationships/image" Target="../media/image180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Schedulability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65435" y="6538914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196159" y="653891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[4]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6340924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3889248" y="1287782"/>
            <a:ext cx="4413504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 in 1982</a:t>
            </a:r>
            <a:r>
              <a:rPr lang="en-GB" sz="2400" baseline="30000" dirty="0"/>
              <a:t>[1]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4196159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E8511-C113-4423-8E7E-4C1DADE55401}"/>
              </a:ext>
            </a:extLst>
          </p:cNvPr>
          <p:cNvGrpSpPr/>
          <p:nvPr/>
        </p:nvGrpSpPr>
        <p:grpSpPr>
          <a:xfrm>
            <a:off x="791094" y="2594147"/>
            <a:ext cx="5160365" cy="3371453"/>
            <a:chOff x="908939" y="2594147"/>
            <a:chExt cx="5160365" cy="337145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E025A8-1145-46D9-A00C-1875392961F5}"/>
                </a:ext>
              </a:extLst>
            </p:cNvPr>
            <p:cNvSpPr/>
            <p:nvPr/>
          </p:nvSpPr>
          <p:spPr>
            <a:xfrm>
              <a:off x="908939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9B6196-EB25-4684-96AE-5C8E99B2A5B7}"/>
                </a:ext>
              </a:extLst>
            </p:cNvPr>
            <p:cNvSpPr/>
            <p:nvPr/>
          </p:nvSpPr>
          <p:spPr>
            <a:xfrm>
              <a:off x="908940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E7E9F-F284-4C25-909D-50A9F23070B4}"/>
                </a:ext>
              </a:extLst>
            </p:cNvPr>
            <p:cNvSpPr txBox="1"/>
            <p:nvPr/>
          </p:nvSpPr>
          <p:spPr>
            <a:xfrm>
              <a:off x="1764485" y="2632741"/>
              <a:ext cx="3449273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Preemptive solutions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6F111-85DB-49E7-B6B0-DF68E439926E}"/>
              </a:ext>
            </a:extLst>
          </p:cNvPr>
          <p:cNvGrpSpPr/>
          <p:nvPr/>
        </p:nvGrpSpPr>
        <p:grpSpPr>
          <a:xfrm>
            <a:off x="1080179" y="4608591"/>
            <a:ext cx="4625020" cy="1128193"/>
            <a:chOff x="1198024" y="4608591"/>
            <a:chExt cx="4625020" cy="11281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D5A53-BAFB-43EA-9DE1-344EA3EC4772}"/>
                </a:ext>
              </a:extLst>
            </p:cNvPr>
            <p:cNvSpPr txBox="1"/>
            <p:nvPr/>
          </p:nvSpPr>
          <p:spPr>
            <a:xfrm>
              <a:off x="1307592" y="4608591"/>
              <a:ext cx="203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Schedulers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7033BE-976B-4A09-8D73-B4DB84AB3809}"/>
                </a:ext>
              </a:extLst>
            </p:cNvPr>
            <p:cNvSpPr/>
            <p:nvPr/>
          </p:nvSpPr>
          <p:spPr>
            <a:xfrm>
              <a:off x="1198024" y="500649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C5676-28B8-4157-A80E-5884F14A965E}"/>
              </a:ext>
            </a:extLst>
          </p:cNvPr>
          <p:cNvGrpSpPr/>
          <p:nvPr/>
        </p:nvGrpSpPr>
        <p:grpSpPr>
          <a:xfrm>
            <a:off x="1080179" y="3283024"/>
            <a:ext cx="4625020" cy="1134755"/>
            <a:chOff x="1198024" y="3388899"/>
            <a:chExt cx="4625020" cy="11347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93035F-1501-4FC0-87D8-E35AED8BA7A4}"/>
                </a:ext>
              </a:extLst>
            </p:cNvPr>
            <p:cNvSpPr txBox="1"/>
            <p:nvPr/>
          </p:nvSpPr>
          <p:spPr>
            <a:xfrm>
              <a:off x="1307592" y="3388899"/>
              <a:ext cx="2324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Schedulability tests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EFA50FA-7392-4842-A4A4-C41837B7436C}"/>
                </a:ext>
              </a:extLst>
            </p:cNvPr>
            <p:cNvSpPr/>
            <p:nvPr/>
          </p:nvSpPr>
          <p:spPr>
            <a:xfrm>
              <a:off x="1198024" y="3793368"/>
              <a:ext cx="4625020" cy="730286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DDC1A6-E59E-418F-860A-0197B7343CAD}"/>
              </a:ext>
            </a:extLst>
          </p:cNvPr>
          <p:cNvGrpSpPr/>
          <p:nvPr/>
        </p:nvGrpSpPr>
        <p:grpSpPr>
          <a:xfrm>
            <a:off x="6240542" y="2594147"/>
            <a:ext cx="5160364" cy="3371453"/>
            <a:chOff x="6358387" y="2594147"/>
            <a:chExt cx="5160364" cy="33714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0EE71AF-2B54-4170-8C4B-821718DAE9A2}"/>
                </a:ext>
              </a:extLst>
            </p:cNvPr>
            <p:cNvSpPr/>
            <p:nvPr/>
          </p:nvSpPr>
          <p:spPr>
            <a:xfrm>
              <a:off x="6358387" y="2594147"/>
              <a:ext cx="5160364" cy="2240670"/>
            </a:xfrm>
            <a:prstGeom prst="roundRect">
              <a:avLst>
                <a:gd name="adj" fmla="val 1340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3B4AA2D-7AC7-4255-ABBC-7C1B3EC28F0C}"/>
                </a:ext>
              </a:extLst>
            </p:cNvPr>
            <p:cNvSpPr/>
            <p:nvPr/>
          </p:nvSpPr>
          <p:spPr>
            <a:xfrm>
              <a:off x="6358387" y="3133070"/>
              <a:ext cx="5160364" cy="2832530"/>
            </a:xfrm>
            <a:prstGeom prst="roundRect">
              <a:avLst>
                <a:gd name="adj" fmla="val 9888"/>
              </a:avLst>
            </a:prstGeom>
            <a:solidFill>
              <a:srgbClr val="D1EF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ED164-6AFD-48BF-A217-5816D63E0B64}"/>
                </a:ext>
              </a:extLst>
            </p:cNvPr>
            <p:cNvSpPr txBox="1"/>
            <p:nvPr/>
          </p:nvSpPr>
          <p:spPr>
            <a:xfrm>
              <a:off x="7036960" y="2632741"/>
              <a:ext cx="3803220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 solutions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CCFF7A-50BF-4E97-BE92-6E8A6536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2245" y="3643848"/>
              <a:ext cx="2412648" cy="18334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43D34C-618E-4093-8685-88A24CB9E4CC}"/>
              </a:ext>
            </a:extLst>
          </p:cNvPr>
          <p:cNvSpPr txBox="1"/>
          <p:nvPr/>
        </p:nvSpPr>
        <p:spPr>
          <a:xfrm>
            <a:off x="1283597" y="3706031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Job-level fixed-priority</a:t>
            </a:r>
            <a:r>
              <a:rPr lang="en-GB" sz="2000" baseline="30000" dirty="0">
                <a:solidFill>
                  <a:schemeClr val="bg1"/>
                </a:solidFill>
              </a:rPr>
              <a:t>[2]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Earliest deadline first</a:t>
            </a:r>
            <a:r>
              <a:rPr lang="en-GB" sz="2000" baseline="30000" dirty="0">
                <a:solidFill>
                  <a:schemeClr val="bg1"/>
                </a:solidFill>
              </a:rPr>
              <a:t>[3]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CEC79-31DB-4D16-9370-AB5DA2956545}"/>
              </a:ext>
            </a:extLst>
          </p:cNvPr>
          <p:cNvSpPr txBox="1"/>
          <p:nvPr/>
        </p:nvSpPr>
        <p:spPr>
          <a:xfrm>
            <a:off x="1219708" y="5045488"/>
            <a:ext cx="430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Optimal for rigid gang (DP-Fair)</a:t>
            </a:r>
            <a:r>
              <a:rPr lang="en-GB" sz="2000" baseline="30000" dirty="0">
                <a:solidFill>
                  <a:schemeClr val="bg1"/>
                </a:solidFill>
              </a:rPr>
              <a:t>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Moldable gang</a:t>
            </a:r>
            <a:r>
              <a:rPr lang="en-GB" sz="2000" baseline="30000" dirty="0">
                <a:solidFill>
                  <a:schemeClr val="bg1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6485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29" grpId="0"/>
      <p:bldP spid="33" grpId="0" uiExpand="1" build="p"/>
      <p:bldP spid="3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Gang schedulability analysis</a:t>
            </a:r>
          </a:p>
          <a:p>
            <a:r>
              <a:rPr lang="en-GB" dirty="0"/>
              <a:t>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ag_single_0">
            <a:extLst>
              <a:ext uri="{FF2B5EF4-FFF2-40B4-BE49-F238E27FC236}">
                <a16:creationId xmlns:a16="http://schemas.microsoft.com/office/drawing/2014/main" id="{170E2692-73AF-430B-9081-6C0057C4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pic>
        <p:nvPicPr>
          <p:cNvPr id="8" name="sag_single_1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5"/>
            <a:ext cx="2572173" cy="3538372"/>
          </a:xfrm>
          <a:prstGeom prst="rect">
            <a:avLst/>
          </a:prstGeom>
        </p:spPr>
      </p:pic>
      <p:pic>
        <p:nvPicPr>
          <p:cNvPr id="10" name="sag_single_2">
            <a:extLst>
              <a:ext uri="{FF2B5EF4-FFF2-40B4-BE49-F238E27FC236}">
                <a16:creationId xmlns:a16="http://schemas.microsoft.com/office/drawing/2014/main" id="{1B8CFADA-4273-4501-AA99-214EEFB6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131" y="2673897"/>
            <a:ext cx="2572173" cy="353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sag_cores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6357" y="2660357"/>
            <a:ext cx="2572173" cy="3556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</p:spPr>
            <p:txBody>
              <a:bodyPr/>
              <a:lstStyle/>
              <a:p>
                <a:r>
                  <a:rPr lang="en-GB" dirty="0"/>
                  <a:t>Exploring more states</a:t>
                </a:r>
              </a:p>
              <a:p>
                <a:pPr marL="357188" lvl="1" indent="-177800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00B050"/>
                    </a:solidFill>
                  </a:rPr>
                  <a:t>👍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rgbClr val="C00000"/>
                    </a:solidFill>
                  </a:rPr>
                  <a:t>safe</a:t>
                </a:r>
                <a:r>
                  <a:rPr lang="en-GB" dirty="0"/>
                  <a:t>, does not make analysis invalid</a:t>
                </a:r>
              </a:p>
              <a:p>
                <a:pPr marL="357188" lvl="1" indent="-227013">
                  <a:buFont typeface="Calibri" panose="020F0502020204030204" pitchFamily="34" charset="0"/>
                  <a:buChar char=" "/>
                </a:pPr>
                <a:r>
                  <a:rPr lang="en-GB" dirty="0">
                    <a:solidFill>
                      <a:srgbClr val="FF0000"/>
                    </a:solidFill>
                  </a:rPr>
                  <a:t>👎 </a:t>
                </a:r>
                <a:r>
                  <a:rPr lang="en-GB" dirty="0">
                    <a:solidFill>
                      <a:srgbClr val="C00000"/>
                    </a:solidFill>
                  </a:rPr>
                  <a:t>Slower</a:t>
                </a:r>
                <a:r>
                  <a:rPr lang="en-GB" dirty="0"/>
                  <a:t> and more </a:t>
                </a:r>
                <a:r>
                  <a:rPr lang="en-GB" dirty="0">
                    <a:solidFill>
                      <a:srgbClr val="C00000"/>
                    </a:solidFill>
                  </a:rPr>
                  <a:t>pessimistic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r>
                  <a:rPr lang="en-GB" dirty="0"/>
                  <a:t>Proofs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559301"/>
                <a:ext cx="6049553" cy="4525615"/>
              </a:xfrm>
              <a:blipFill>
                <a:blip r:embed="rId2"/>
                <a:stretch>
                  <a:fillRect l="-1712" t="-2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97B142-8724-4CA8-A4BF-46BC2C48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05" y="1558925"/>
            <a:ext cx="3273390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>
            <a:cxnSpLocks/>
          </p:cNvCxnSpPr>
          <p:nvPr/>
        </p:nvCxnSpPr>
        <p:spPr>
          <a:xfrm flipH="1"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524144" y="4119937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2C5D4C-95D1-4046-BF5E-259878CB34BA}"/>
              </a:ext>
            </a:extLst>
          </p:cNvPr>
          <p:cNvCxnSpPr>
            <a:cxnSpLocks/>
          </p:cNvCxnSpPr>
          <p:nvPr/>
        </p:nvCxnSpPr>
        <p:spPr>
          <a:xfrm flipH="1"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BD422A-2AB3-4E1D-A9B4-EFA4DC42F07B}"/>
              </a:ext>
            </a:extLst>
          </p:cNvPr>
          <p:cNvCxnSpPr>
            <a:cxnSpLocks/>
          </p:cNvCxnSpPr>
          <p:nvPr/>
        </p:nvCxnSpPr>
        <p:spPr>
          <a:xfrm>
            <a:off x="9524144" y="192360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analysis’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15" name="gang_necessary">
            <a:extLst>
              <a:ext uri="{FF2B5EF4-FFF2-40B4-BE49-F238E27FC236}">
                <a16:creationId xmlns:a16="http://schemas.microsoft.com/office/drawing/2014/main" id="{C634C195-924A-4907-8D9A-36173B61C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8" y="1028232"/>
            <a:ext cx="6003050" cy="4721972"/>
          </a:xfrm>
          <a:prstGeom prst="rect">
            <a:avLst/>
          </a:prstGeo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/>
          <a:stretch/>
        </p:blipFill>
        <p:spPr>
          <a:xfrm>
            <a:off x="5350748" y="1033295"/>
            <a:ext cx="6003050" cy="471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16822" y="3061281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16822" y="1467857"/>
            <a:ext cx="409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All task sets pass necessary test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ED3DC2-F08B-4802-BEA5-402951F75BF4}"/>
              </a:ext>
            </a:extLst>
          </p:cNvPr>
          <p:cNvGrpSpPr/>
          <p:nvPr/>
        </p:nvGrpSpPr>
        <p:grpSpPr>
          <a:xfrm>
            <a:off x="5863590" y="1287779"/>
            <a:ext cx="5238320" cy="4294505"/>
            <a:chOff x="5863590" y="1287779"/>
            <a:chExt cx="5238320" cy="429450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526FC54-02D2-4D98-AE9E-632197DC4F6B}"/>
                </a:ext>
              </a:extLst>
            </p:cNvPr>
            <p:cNvSpPr/>
            <p:nvPr/>
          </p:nvSpPr>
          <p:spPr>
            <a:xfrm>
              <a:off x="5863590" y="1287779"/>
              <a:ext cx="5238320" cy="4294505"/>
            </a:xfrm>
            <a:custGeom>
              <a:avLst/>
              <a:gdLst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0446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3510 w 5234940"/>
                <a:gd name="connsiteY6" fmla="*/ 260604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20540 w 5234940"/>
                <a:gd name="connsiteY5" fmla="*/ 2164080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29000 w 5234940"/>
                <a:gd name="connsiteY4" fmla="*/ 121920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60320 w 5234940"/>
                <a:gd name="connsiteY3" fmla="*/ 510540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7360 w 5234940"/>
                <a:gd name="connsiteY2" fmla="*/ 152400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0 h 4152900"/>
                <a:gd name="connsiteX1" fmla="*/ 883920 w 5234940"/>
                <a:gd name="connsiteY1" fmla="*/ 38100 h 4152900"/>
                <a:gd name="connsiteX2" fmla="*/ 1731010 w 5234940"/>
                <a:gd name="connsiteY2" fmla="*/ 53975 h 4152900"/>
                <a:gd name="connsiteX3" fmla="*/ 2588895 w 5234940"/>
                <a:gd name="connsiteY3" fmla="*/ 437515 h 4152900"/>
                <a:gd name="connsiteX4" fmla="*/ 3444875 w 5234940"/>
                <a:gd name="connsiteY4" fmla="*/ 1098550 h 4152900"/>
                <a:gd name="connsiteX5" fmla="*/ 4307840 w 5234940"/>
                <a:gd name="connsiteY5" fmla="*/ 2059305 h 4152900"/>
                <a:gd name="connsiteX6" fmla="*/ 5226685 w 5234940"/>
                <a:gd name="connsiteY6" fmla="*/ 2510790 h 4152900"/>
                <a:gd name="connsiteX7" fmla="*/ 5234940 w 5234940"/>
                <a:gd name="connsiteY7" fmla="*/ 4145280 h 4152900"/>
                <a:gd name="connsiteX8" fmla="*/ 0 w 5234940"/>
                <a:gd name="connsiteY8" fmla="*/ 4152900 h 4152900"/>
                <a:gd name="connsiteX9" fmla="*/ 7620 w 5234940"/>
                <a:gd name="connsiteY9" fmla="*/ 0 h 4152900"/>
                <a:gd name="connsiteX0" fmla="*/ 7620 w 5234940"/>
                <a:gd name="connsiteY0" fmla="*/ 66675 h 4219575"/>
                <a:gd name="connsiteX1" fmla="*/ 864870 w 5234940"/>
                <a:gd name="connsiteY1" fmla="*/ 0 h 4219575"/>
                <a:gd name="connsiteX2" fmla="*/ 1731010 w 5234940"/>
                <a:gd name="connsiteY2" fmla="*/ 120650 h 4219575"/>
                <a:gd name="connsiteX3" fmla="*/ 2588895 w 5234940"/>
                <a:gd name="connsiteY3" fmla="*/ 504190 h 4219575"/>
                <a:gd name="connsiteX4" fmla="*/ 3444875 w 5234940"/>
                <a:gd name="connsiteY4" fmla="*/ 1165225 h 4219575"/>
                <a:gd name="connsiteX5" fmla="*/ 4307840 w 5234940"/>
                <a:gd name="connsiteY5" fmla="*/ 2125980 h 4219575"/>
                <a:gd name="connsiteX6" fmla="*/ 5226685 w 5234940"/>
                <a:gd name="connsiteY6" fmla="*/ 2577465 h 4219575"/>
                <a:gd name="connsiteX7" fmla="*/ 5234940 w 5234940"/>
                <a:gd name="connsiteY7" fmla="*/ 4211955 h 4219575"/>
                <a:gd name="connsiteX8" fmla="*/ 0 w 5234940"/>
                <a:gd name="connsiteY8" fmla="*/ 4219575 h 4219575"/>
                <a:gd name="connsiteX9" fmla="*/ 7620 w 5234940"/>
                <a:gd name="connsiteY9" fmla="*/ 66675 h 4219575"/>
                <a:gd name="connsiteX0" fmla="*/ 0 w 5246370"/>
                <a:gd name="connsiteY0" fmla="*/ 0 h 4229100"/>
                <a:gd name="connsiteX1" fmla="*/ 876300 w 5246370"/>
                <a:gd name="connsiteY1" fmla="*/ 9525 h 4229100"/>
                <a:gd name="connsiteX2" fmla="*/ 1742440 w 5246370"/>
                <a:gd name="connsiteY2" fmla="*/ 130175 h 4229100"/>
                <a:gd name="connsiteX3" fmla="*/ 2600325 w 5246370"/>
                <a:gd name="connsiteY3" fmla="*/ 513715 h 4229100"/>
                <a:gd name="connsiteX4" fmla="*/ 3456305 w 5246370"/>
                <a:gd name="connsiteY4" fmla="*/ 1174750 h 4229100"/>
                <a:gd name="connsiteX5" fmla="*/ 4319270 w 5246370"/>
                <a:gd name="connsiteY5" fmla="*/ 2135505 h 4229100"/>
                <a:gd name="connsiteX6" fmla="*/ 5238115 w 5246370"/>
                <a:gd name="connsiteY6" fmla="*/ 2586990 h 4229100"/>
                <a:gd name="connsiteX7" fmla="*/ 5246370 w 5246370"/>
                <a:gd name="connsiteY7" fmla="*/ 4221480 h 4229100"/>
                <a:gd name="connsiteX8" fmla="*/ 11430 w 5246370"/>
                <a:gd name="connsiteY8" fmla="*/ 4229100 h 4229100"/>
                <a:gd name="connsiteX9" fmla="*/ 0 w 5246370"/>
                <a:gd name="connsiteY9" fmla="*/ 0 h 4229100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11430 w 5238320"/>
                <a:gd name="connsiteY8" fmla="*/ 4229100 h 4294505"/>
                <a:gd name="connsiteX9" fmla="*/ 0 w 5238320"/>
                <a:gd name="connsiteY9" fmla="*/ 0 h 4294505"/>
                <a:gd name="connsiteX0" fmla="*/ 0 w 5238320"/>
                <a:gd name="connsiteY0" fmla="*/ 0 h 4294505"/>
                <a:gd name="connsiteX1" fmla="*/ 876300 w 5238320"/>
                <a:gd name="connsiteY1" fmla="*/ 9525 h 4294505"/>
                <a:gd name="connsiteX2" fmla="*/ 1742440 w 5238320"/>
                <a:gd name="connsiteY2" fmla="*/ 130175 h 4294505"/>
                <a:gd name="connsiteX3" fmla="*/ 2600325 w 5238320"/>
                <a:gd name="connsiteY3" fmla="*/ 513715 h 4294505"/>
                <a:gd name="connsiteX4" fmla="*/ 3456305 w 5238320"/>
                <a:gd name="connsiteY4" fmla="*/ 1174750 h 4294505"/>
                <a:gd name="connsiteX5" fmla="*/ 4319270 w 5238320"/>
                <a:gd name="connsiteY5" fmla="*/ 2135505 h 4294505"/>
                <a:gd name="connsiteX6" fmla="*/ 5238115 w 5238320"/>
                <a:gd name="connsiteY6" fmla="*/ 2586990 h 4294505"/>
                <a:gd name="connsiteX7" fmla="*/ 5217795 w 5238320"/>
                <a:gd name="connsiteY7" fmla="*/ 4294505 h 4294505"/>
                <a:gd name="connsiteX8" fmla="*/ 5080 w 5238320"/>
                <a:gd name="connsiteY8" fmla="*/ 4289425 h 4294505"/>
                <a:gd name="connsiteX9" fmla="*/ 0 w 5238320"/>
                <a:gd name="connsiteY9" fmla="*/ 0 h 429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320" h="4294505">
                  <a:moveTo>
                    <a:pt x="0" y="0"/>
                  </a:moveTo>
                  <a:lnTo>
                    <a:pt x="876300" y="9525"/>
                  </a:lnTo>
                  <a:lnTo>
                    <a:pt x="1742440" y="130175"/>
                  </a:lnTo>
                  <a:lnTo>
                    <a:pt x="2600325" y="513715"/>
                  </a:lnTo>
                  <a:lnTo>
                    <a:pt x="3456305" y="1174750"/>
                  </a:lnTo>
                  <a:lnTo>
                    <a:pt x="4319270" y="2135505"/>
                  </a:lnTo>
                  <a:lnTo>
                    <a:pt x="5238115" y="2586990"/>
                  </a:lnTo>
                  <a:cubicBezTo>
                    <a:pt x="5240867" y="3131820"/>
                    <a:pt x="5215043" y="3749675"/>
                    <a:pt x="5217795" y="4294505"/>
                  </a:cubicBezTo>
                  <a:lnTo>
                    <a:pt x="5080" y="4289425"/>
                  </a:lnTo>
                  <a:cubicBezTo>
                    <a:pt x="3387" y="2859617"/>
                    <a:pt x="1693" y="1429808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A4AD13-105F-4F83-9B41-C32297D1A8A6}"/>
                </a:ext>
              </a:extLst>
            </p:cNvPr>
            <p:cNvSpPr txBox="1"/>
            <p:nvPr/>
          </p:nvSpPr>
          <p:spPr>
            <a:xfrm>
              <a:off x="6987728" y="3417183"/>
              <a:ext cx="1986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SCHEDULABLE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0BD4F4-5114-4E7D-86BB-A2C801B00607}"/>
              </a:ext>
            </a:extLst>
          </p:cNvPr>
          <p:cNvGrpSpPr/>
          <p:nvPr/>
        </p:nvGrpSpPr>
        <p:grpSpPr>
          <a:xfrm>
            <a:off x="6877050" y="1262063"/>
            <a:ext cx="4233863" cy="2538412"/>
            <a:chOff x="6877050" y="1262063"/>
            <a:chExt cx="4233863" cy="253841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854EBA-614F-4F6A-9E3B-6977EE16F5E3}"/>
                </a:ext>
              </a:extLst>
            </p:cNvPr>
            <p:cNvSpPr/>
            <p:nvPr/>
          </p:nvSpPr>
          <p:spPr>
            <a:xfrm>
              <a:off x="6877050" y="1262063"/>
              <a:ext cx="4233863" cy="2538412"/>
            </a:xfrm>
            <a:custGeom>
              <a:avLst/>
              <a:gdLst>
                <a:gd name="connsiteX0" fmla="*/ 4191000 w 4233863"/>
                <a:gd name="connsiteY0" fmla="*/ 28575 h 2538412"/>
                <a:gd name="connsiteX1" fmla="*/ 0 w 4233863"/>
                <a:gd name="connsiteY1" fmla="*/ 0 h 2538412"/>
                <a:gd name="connsiteX2" fmla="*/ 747713 w 4233863"/>
                <a:gd name="connsiteY2" fmla="*/ 76200 h 2538412"/>
                <a:gd name="connsiteX3" fmla="*/ 1633538 w 4233863"/>
                <a:gd name="connsiteY3" fmla="*/ 476250 h 2538412"/>
                <a:gd name="connsiteX4" fmla="*/ 2471738 w 4233863"/>
                <a:gd name="connsiteY4" fmla="*/ 1143000 h 2538412"/>
                <a:gd name="connsiteX5" fmla="*/ 3352800 w 4233863"/>
                <a:gd name="connsiteY5" fmla="*/ 2095500 h 2538412"/>
                <a:gd name="connsiteX6" fmla="*/ 4233863 w 4233863"/>
                <a:gd name="connsiteY6" fmla="*/ 2538412 h 2538412"/>
                <a:gd name="connsiteX7" fmla="*/ 4191000 w 4233863"/>
                <a:gd name="connsiteY7" fmla="*/ 28575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3863" h="2538412">
                  <a:moveTo>
                    <a:pt x="4191000" y="28575"/>
                  </a:moveTo>
                  <a:lnTo>
                    <a:pt x="0" y="0"/>
                  </a:lnTo>
                  <a:lnTo>
                    <a:pt x="747713" y="76200"/>
                  </a:lnTo>
                  <a:lnTo>
                    <a:pt x="1633538" y="476250"/>
                  </a:lnTo>
                  <a:lnTo>
                    <a:pt x="2471738" y="1143000"/>
                  </a:lnTo>
                  <a:lnTo>
                    <a:pt x="3352800" y="2095500"/>
                  </a:lnTo>
                  <a:lnTo>
                    <a:pt x="4233863" y="2538412"/>
                  </a:lnTo>
                  <a:lnTo>
                    <a:pt x="4191000" y="2857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C5AF4D-F80E-4E90-AE4F-D6951FC062BD}"/>
                </a:ext>
              </a:extLst>
            </p:cNvPr>
            <p:cNvSpPr txBox="1"/>
            <p:nvPr/>
          </p:nvSpPr>
          <p:spPr>
            <a:xfrm>
              <a:off x="9183256" y="1566911"/>
              <a:ext cx="1717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UNKNOWN</a:t>
              </a:r>
            </a:p>
          </p:txBody>
        </p:sp>
      </p:grpSp>
      <p:pic>
        <p:nvPicPr>
          <p:cNvPr id="19" name="gang_no_precedence_8">
            <a:extLst>
              <a:ext uri="{FF2B5EF4-FFF2-40B4-BE49-F238E27FC236}">
                <a16:creationId xmlns:a16="http://schemas.microsoft.com/office/drawing/2014/main" id="{5E726095-2D21-4C3F-BCCF-E9084C57F4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/>
          <a:stretch/>
        </p:blipFill>
        <p:spPr>
          <a:xfrm>
            <a:off x="5350748" y="1027385"/>
            <a:ext cx="6003050" cy="4722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C37E7-0749-46DF-AFEC-54650D060E9F}"/>
              </a:ext>
            </a:extLst>
          </p:cNvPr>
          <p:cNvSpPr txBox="1"/>
          <p:nvPr/>
        </p:nvSpPr>
        <p:spPr>
          <a:xfrm>
            <a:off x="9348175" y="460571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(sufficient test)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1843-6ED4-4913-8934-E1E5AB0C26C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0229544" y="3615559"/>
            <a:ext cx="0" cy="99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B116A-776F-463D-BA02-4D3987C6132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714874" y="1280864"/>
            <a:ext cx="1076325" cy="4178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5C8880-FB03-4139-9F05-91A64CC80726}"/>
              </a:ext>
            </a:extLst>
          </p:cNvPr>
          <p:cNvSpPr txBox="1"/>
          <p:nvPr/>
        </p:nvSpPr>
        <p:spPr>
          <a:xfrm>
            <a:off x="725213" y="5379351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Randomly generated task sets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0CB90F-2105-4FCA-8FE1-A4E0190DBCDF}"/>
              </a:ext>
            </a:extLst>
          </p:cNvPr>
          <p:cNvSpPr txBox="1"/>
          <p:nvPr/>
        </p:nvSpPr>
        <p:spPr>
          <a:xfrm>
            <a:off x="616822" y="3061281"/>
            <a:ext cx="4217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System processors: 8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System tasks: 4 and 8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Execution-time variation: 25%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Segments per task: 1</a:t>
            </a:r>
          </a:p>
          <a:p>
            <a:pPr marL="285750" indent="-285750">
              <a:buClr>
                <a:srgbClr val="00A6D6"/>
              </a:buClr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D5AC-034A-4F5F-9705-2A0AD88DF326}"/>
              </a:ext>
            </a:extLst>
          </p:cNvPr>
          <p:cNvSpPr txBox="1"/>
          <p:nvPr/>
        </p:nvSpPr>
        <p:spPr>
          <a:xfrm>
            <a:off x="6523923" y="4475873"/>
            <a:ext cx="176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</a:t>
            </a:r>
          </a:p>
          <a:p>
            <a:pPr algn="ctr"/>
            <a:r>
              <a:rPr lang="en-GB" sz="2000" dirty="0"/>
              <a:t>8 tasks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2047B2-B060-4C67-85F4-2F981755B7C6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405292" y="3429001"/>
            <a:ext cx="805093" cy="10468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3F47AE-6A8F-483A-B56C-5D7071742C9B}"/>
              </a:ext>
            </a:extLst>
          </p:cNvPr>
          <p:cNvSpPr txBox="1"/>
          <p:nvPr/>
        </p:nvSpPr>
        <p:spPr>
          <a:xfrm>
            <a:off x="9842344" y="1437866"/>
            <a:ext cx="151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project </a:t>
            </a:r>
          </a:p>
          <a:p>
            <a:pPr algn="ctr"/>
            <a:r>
              <a:rPr lang="en-GB" sz="2000" dirty="0"/>
              <a:t>4 tasks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A17BF7-FB49-450D-BB2C-3108773622AF}"/>
              </a:ext>
            </a:extLst>
          </p:cNvPr>
          <p:cNvCxnSpPr>
            <a:cxnSpLocks/>
          </p:cNvCxnSpPr>
          <p:nvPr/>
        </p:nvCxnSpPr>
        <p:spPr>
          <a:xfrm flipH="1">
            <a:off x="9174254" y="1906589"/>
            <a:ext cx="903196" cy="2971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  <p:bldP spid="13" grpId="0"/>
      <p:bldP spid="21" grpId="0"/>
      <p:bldP spid="21" grpId="1"/>
      <p:bldP spid="37" grpId="0"/>
      <p:bldP spid="23" grpId="0"/>
      <p:bldP spid="25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1833-DCF9-41A2-A9F9-9348698E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ABF4-E115-49BC-85EC-B678EA7A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GB" dirty="0"/>
              <a:t> </a:t>
            </a:r>
            <a:r>
              <a:rPr lang="en-GB" strike="sngStrike" dirty="0"/>
              <a:t>Gang schedulability analysis</a:t>
            </a:r>
          </a:p>
          <a:p>
            <a:r>
              <a:rPr lang="en-GB" dirty="0"/>
              <a:t> New scheduling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3CC8-B6F2-44D0-B0E0-CF89CDB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05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4E2822-8909-4873-AF29-2578D61D1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2454"/>
            <a:ext cx="5093074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4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8400"/>
            <a:ext cx="5093074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8861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35188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1072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1423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5620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Reservation-based 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4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87381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1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16284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1027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7176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936520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4315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Mid-high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Mid-low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5127977" y="1173480"/>
            <a:ext cx="5712202" cy="4511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229578" cy="365125"/>
          </a:xfrm>
        </p:spPr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884017" y="1965284"/>
            <a:ext cx="696323" cy="8160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9032062" y="1595952"/>
            <a:ext cx="109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6069106" y="427703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878644" y="3191954"/>
            <a:ext cx="1003277" cy="10850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6878643" y="5768290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4041904" y="3076486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AD757-8A42-4F07-89C4-54BEC1F2A651}"/>
              </a:ext>
            </a:extLst>
          </p:cNvPr>
          <p:cNvGrpSpPr/>
          <p:nvPr/>
        </p:nvGrpSpPr>
        <p:grpSpPr>
          <a:xfrm>
            <a:off x="8413268" y="2682875"/>
            <a:ext cx="369332" cy="1536700"/>
            <a:chOff x="6317049" y="2549525"/>
            <a:chExt cx="369332" cy="15367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1681A0-682C-4AFA-9EF7-B981E42C7EC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549525"/>
              <a:ext cx="0" cy="1536700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DE13B-37BB-438F-878C-E1345BC94CBE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C3F56C-54EA-4EBD-A385-9BD96972EFB1}"/>
              </a:ext>
            </a:extLst>
          </p:cNvPr>
          <p:cNvGrpSpPr/>
          <p:nvPr/>
        </p:nvGrpSpPr>
        <p:grpSpPr>
          <a:xfrm>
            <a:off x="9040646" y="3781425"/>
            <a:ext cx="369332" cy="1330325"/>
            <a:chOff x="6317049" y="2789238"/>
            <a:chExt cx="369332" cy="133032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140C52-AC83-481F-B7F5-67582604E902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2789238"/>
              <a:ext cx="0" cy="1330325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64AFA9-A810-4636-A0AB-C20297B81D56}"/>
                </a:ext>
              </a:extLst>
            </p:cNvPr>
            <p:cNvSpPr txBox="1"/>
            <p:nvPr/>
          </p:nvSpPr>
          <p:spPr>
            <a:xfrm rot="16200000">
              <a:off x="6177675" y="3115247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A97775-0127-43DF-8D4B-29426B4A01EB}"/>
              </a:ext>
            </a:extLst>
          </p:cNvPr>
          <p:cNvGrpSpPr/>
          <p:nvPr/>
        </p:nvGrpSpPr>
        <p:grpSpPr>
          <a:xfrm>
            <a:off x="7773721" y="2247900"/>
            <a:ext cx="369332" cy="944054"/>
            <a:chOff x="6289416" y="3119946"/>
            <a:chExt cx="369332" cy="9440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F9E5-0B25-4B9F-831C-2CBDEE2FF620}"/>
                </a:ext>
              </a:extLst>
            </p:cNvPr>
            <p:cNvCxnSpPr>
              <a:cxnSpLocks/>
            </p:cNvCxnSpPr>
            <p:nvPr/>
          </p:nvCxnSpPr>
          <p:spPr>
            <a:xfrm>
              <a:off x="6616700" y="3119946"/>
              <a:ext cx="0" cy="944054"/>
            </a:xfrm>
            <a:prstGeom prst="straightConnector1">
              <a:avLst/>
            </a:prstGeom>
            <a:ln w="34925" cap="flat" cmpd="dbl">
              <a:prstDash val="solid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6DD54C-842C-4C66-8E4A-E4C7407882FC}"/>
                </a:ext>
              </a:extLst>
            </p:cNvPr>
            <p:cNvSpPr txBox="1"/>
            <p:nvPr/>
          </p:nvSpPr>
          <p:spPr>
            <a:xfrm rot="16200000">
              <a:off x="6150042" y="3322290"/>
              <a:ext cx="648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23%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1D3381E-37C0-4A38-9298-C65EF96B861D}"/>
              </a:ext>
            </a:extLst>
          </p:cNvPr>
          <p:cNvSpPr txBox="1"/>
          <p:nvPr/>
        </p:nvSpPr>
        <p:spPr>
          <a:xfrm>
            <a:off x="838199" y="1614992"/>
            <a:ext cx="3837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Evaluated in simulator</a:t>
            </a:r>
          </a:p>
          <a:p>
            <a:pPr marL="285750" indent="-285750">
              <a:spcAft>
                <a:spcPts val="2400"/>
              </a:spcAft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Randomly generated task sets</a:t>
            </a:r>
          </a:p>
        </p:txBody>
      </p:sp>
    </p:spTree>
    <p:extLst>
      <p:ext uri="{BB962C8B-B14F-4D97-AF65-F5344CB8AC3E}">
        <p14:creationId xmlns:p14="http://schemas.microsoft.com/office/powerpoint/2010/main" val="31434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3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4481163"/>
          </a:xfrm>
        </p:spPr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using SURFSara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8716" y="1416848"/>
            <a:ext cx="3063768" cy="42361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1ED054-742E-446A-A462-8FB7B51D16FB}"/>
              </a:ext>
            </a:extLst>
          </p:cNvPr>
          <p:cNvCxnSpPr>
            <a:cxnSpLocks/>
          </p:cNvCxnSpPr>
          <p:nvPr/>
        </p:nvCxnSpPr>
        <p:spPr>
          <a:xfrm flipH="1"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E2209-A5E4-4C0F-82DF-17F51A4917DD}"/>
              </a:ext>
            </a:extLst>
          </p:cNvPr>
          <p:cNvCxnSpPr>
            <a:cxnSpLocks/>
          </p:cNvCxnSpPr>
          <p:nvPr/>
        </p:nvCxnSpPr>
        <p:spPr>
          <a:xfrm>
            <a:off x="9303427" y="3804626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3BE5FE-5D38-4151-842C-9BC97CFDDABB}"/>
              </a:ext>
            </a:extLst>
          </p:cNvPr>
          <p:cNvCxnSpPr>
            <a:cxnSpLocks/>
          </p:cNvCxnSpPr>
          <p:nvPr/>
        </p:nvCxnSpPr>
        <p:spPr>
          <a:xfrm flipH="1"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974BE-BC4A-47D8-AA8A-268B14F60064}"/>
              </a:ext>
            </a:extLst>
          </p:cNvPr>
          <p:cNvCxnSpPr>
            <a:cxnSpLocks/>
          </p:cNvCxnSpPr>
          <p:nvPr/>
        </p:nvCxnSpPr>
        <p:spPr>
          <a:xfrm>
            <a:off x="9303427" y="1727568"/>
            <a:ext cx="636999" cy="438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pPr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jobs to the processors and time intervals</a:t>
            </a:r>
          </a:p>
          <a:p>
            <a:r>
              <a:rPr lang="en-GB" dirty="0"/>
              <a:t>Scheduling policy</a:t>
            </a:r>
          </a:p>
          <a:p>
            <a:pPr lvl="1"/>
            <a:r>
              <a:rPr lang="en-GB" dirty="0"/>
              <a:t>Algorithm that produces a schedule</a:t>
            </a:r>
          </a:p>
          <a:p>
            <a:pPr lvl="1"/>
            <a:r>
              <a:rPr lang="en-GB" dirty="0"/>
              <a:t>FIFO, Round-Robin, JLFP, EDF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 in simulator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4E06-43AF-BACB-89AF5F58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209B-6269-4610-B881-325CC36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_forkjoin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9329F5-37CC-4AF3-BEEB-71874853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667"/>
            <a:ext cx="5146308" cy="1558736"/>
          </a:xfrm>
          <a:prstGeom prst="rect">
            <a:avLst/>
          </a:prstGeom>
        </p:spPr>
      </p:pic>
      <p:pic>
        <p:nvPicPr>
          <p:cNvPr id="8" name="pic_system">
            <a:extLst>
              <a:ext uri="{FF2B5EF4-FFF2-40B4-BE49-F238E27FC236}">
                <a16:creationId xmlns:a16="http://schemas.microsoft.com/office/drawing/2014/main" id="{C13E3AC6-20CC-4EC4-88D0-1042006D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6" name="pic_global">
            <a:extLst>
              <a:ext uri="{FF2B5EF4-FFF2-40B4-BE49-F238E27FC236}">
                <a16:creationId xmlns:a16="http://schemas.microsoft.com/office/drawing/2014/main" id="{21C31BDC-78AD-49DB-82C3-960D4561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" y="3958807"/>
            <a:ext cx="5146308" cy="2126469"/>
          </a:xfrm>
          <a:prstGeom prst="rect">
            <a:avLst/>
          </a:prstGeom>
        </p:spPr>
      </p:pic>
      <p:pic>
        <p:nvPicPr>
          <p:cNvPr id="10" name="pic_gang_0">
            <a:extLst>
              <a:ext uri="{FF2B5EF4-FFF2-40B4-BE49-F238E27FC236}">
                <a16:creationId xmlns:a16="http://schemas.microsoft.com/office/drawing/2014/main" id="{A357CAF0-A978-4A17-B576-80D246AA6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9" y="3965099"/>
            <a:ext cx="5146305" cy="2113886"/>
          </a:xfrm>
          <a:prstGeom prst="rect">
            <a:avLst/>
          </a:prstGeom>
        </p:spPr>
      </p:pic>
      <p:pic>
        <p:nvPicPr>
          <p:cNvPr id="12" name="pic_gang_1">
            <a:extLst>
              <a:ext uri="{FF2B5EF4-FFF2-40B4-BE49-F238E27FC236}">
                <a16:creationId xmlns:a16="http://schemas.microsoft.com/office/drawing/2014/main" id="{D22D30A0-6B65-4AAC-89AD-C8AA2DFF0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pic>
        <p:nvPicPr>
          <p:cNvPr id="14" name="pic_gang_2">
            <a:extLst>
              <a:ext uri="{FF2B5EF4-FFF2-40B4-BE49-F238E27FC236}">
                <a16:creationId xmlns:a16="http://schemas.microsoft.com/office/drawing/2014/main" id="{1F20E4F6-3CCF-46FA-8157-2B5FAB7E8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28" y="3965099"/>
            <a:ext cx="5146308" cy="21138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3205-0685-49F2-9F54-278191860230}"/>
              </a:ext>
            </a:extLst>
          </p:cNvPr>
          <p:cNvCxnSpPr/>
          <p:nvPr/>
        </p:nvCxnSpPr>
        <p:spPr>
          <a:xfrm>
            <a:off x="4910328" y="5022042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EAA9A0-AB0F-42E6-8617-768467A178EF}"/>
              </a:ext>
            </a:extLst>
          </p:cNvPr>
          <p:cNvSpPr/>
          <p:nvPr/>
        </p:nvSpPr>
        <p:spPr>
          <a:xfrm>
            <a:off x="6338047" y="1562768"/>
            <a:ext cx="4873752" cy="73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Parallel threads together as a “gang”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535F0A-FFB8-4197-9386-797B747A7913}"/>
              </a:ext>
            </a:extLst>
          </p:cNvPr>
          <p:cNvSpPr/>
          <p:nvPr/>
        </p:nvSpPr>
        <p:spPr>
          <a:xfrm>
            <a:off x="6338047" y="2517518"/>
            <a:ext cx="4873752" cy="840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Execution does not start until there are enough 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7E6F-6DA0-4B10-8D32-45401D7DEE5C}"/>
              </a:ext>
            </a:extLst>
          </p:cNvPr>
          <p:cNvSpPr txBox="1"/>
          <p:nvPr/>
        </p:nvSpPr>
        <p:spPr>
          <a:xfrm>
            <a:off x="123357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B0BD8-52C8-46F0-8E26-10DF15A15174}"/>
              </a:ext>
            </a:extLst>
          </p:cNvPr>
          <p:cNvSpPr txBox="1"/>
          <p:nvPr/>
        </p:nvSpPr>
        <p:spPr>
          <a:xfrm>
            <a:off x="7006844" y="364175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2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More efficient synchronization</a:t>
            </a:r>
          </a:p>
          <a:p>
            <a:r>
              <a:rPr lang="en-GB" sz="2400" dirty="0"/>
              <a:t>Reduces variability in the execution</a:t>
            </a:r>
            <a:endParaRPr lang="en-GB" sz="2400" noProof="0" dirty="0"/>
          </a:p>
          <a:p>
            <a:r>
              <a:rPr lang="en-GB" sz="2400" noProof="0" dirty="0"/>
              <a:t>Avoids overhead when loading initial data</a:t>
            </a:r>
          </a:p>
          <a:p>
            <a:r>
              <a:rPr lang="en-GB" sz="2400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387" y="3907659"/>
            <a:ext cx="4064263" cy="2259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572" y="3907659"/>
            <a:ext cx="4064262" cy="225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47344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246715" y="3446845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a</a:t>
            </a:r>
            <a:r>
              <a:rPr lang="en-150" dirty="0"/>
              <a:t>n</a:t>
            </a:r>
            <a:r>
              <a:rPr lang="en-GB" dirty="0"/>
              <a:t>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27094" y="4905473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3" y="3841924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501"/>
            <a:ext cx="6966170" cy="2560828"/>
          </a:xfrm>
          <a:prstGeom prst="rect">
            <a:avLst/>
          </a:prstGeom>
        </p:spPr>
      </p:pic>
      <p:pic>
        <p:nvPicPr>
          <p:cNvPr id="7" name="cores_2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2"/>
            <a:ext cx="6966168" cy="2560827"/>
          </a:xfrm>
          <a:prstGeom prst="rect">
            <a:avLst/>
          </a:prstGeom>
        </p:spPr>
      </p:pic>
      <p:pic>
        <p:nvPicPr>
          <p:cNvPr id="12" name="cores_1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5" y="3435497"/>
            <a:ext cx="6961686" cy="2559180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35501"/>
            <a:ext cx="6966168" cy="2560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047747" y="2477574"/>
            <a:ext cx="31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047746" y="1575146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👎Wastes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92251" y="1805978"/>
            <a:ext cx="2555495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73649" y="2708406"/>
            <a:ext cx="974098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24BA1-C9D0-4D01-89A3-919918CA3F8A}"/>
              </a:ext>
            </a:extLst>
          </p:cNvPr>
          <p:cNvSpPr txBox="1"/>
          <p:nvPr/>
        </p:nvSpPr>
        <p:spPr>
          <a:xfrm>
            <a:off x="9047747" y="2015910"/>
            <a:ext cx="31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👍Flexibility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17295-3A7A-4B64-BFA4-A4B556FE68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610601" y="2246742"/>
            <a:ext cx="437146" cy="1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10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_gang_rigid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468" y="3265724"/>
            <a:ext cx="6988525" cy="2529589"/>
          </a:xfrm>
          <a:prstGeom prst="rect">
            <a:avLst/>
          </a:prstGeom>
        </p:spPr>
      </p:pic>
      <p:pic>
        <p:nvPicPr>
          <p:cNvPr id="8" name="pic_gang_bundl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pic>
        <p:nvPicPr>
          <p:cNvPr id="10" name="pic_gang_lp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85" y="3263776"/>
            <a:ext cx="6999291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120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108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Job-level fixed-priority scheduling (JLFP) for gang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4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29526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9128098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4606272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High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Low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3112</TotalTime>
  <Words>2142</Words>
  <Application>Microsoft Office PowerPoint</Application>
  <PresentationFormat>Widescreen</PresentationFormat>
  <Paragraphs>783</Paragraphs>
  <Slides>37</Slides>
  <Notes>20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Schedulability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Job-level fixed-priority scheduling (JLFP) for gang</vt:lpstr>
      <vt:lpstr>Previous work</vt:lpstr>
      <vt:lpstr>Our work</vt:lpstr>
      <vt:lpstr>Project goals</vt:lpstr>
      <vt:lpstr>Agenda</vt:lpstr>
      <vt:lpstr>Schedule abstraction graph</vt:lpstr>
      <vt:lpstr>SAG analysis changes for gang</vt:lpstr>
      <vt:lpstr>SAG analysis changes for gang</vt:lpstr>
      <vt:lpstr>Our analysis’ results</vt:lpstr>
      <vt:lpstr>Agenda</vt:lpstr>
      <vt:lpstr>JLFP limitations with moldable gang</vt:lpstr>
      <vt:lpstr>Reservation-based gang scheduler</vt:lpstr>
      <vt:lpstr>Results JLFP vs ResG in simulator</vt:lpstr>
      <vt:lpstr>Conclusions</vt:lpstr>
      <vt:lpstr>Summary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Challenges encountered</vt:lpstr>
      <vt:lpstr>SAG for gang tasks</vt:lpstr>
      <vt:lpstr>Pessimism in precedence constraints</vt:lpstr>
      <vt:lpstr>Results JLFP vs ResG in simulator</vt:lpstr>
      <vt:lpstr>Pessimism in precedence constraints</vt:lpstr>
      <vt:lpstr>Pessimism in cores released</vt:lpstr>
      <vt:lpstr>Primary results</vt:lpstr>
      <vt:lpstr>Colours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334</cp:revision>
  <dcterms:created xsi:type="dcterms:W3CDTF">2020-05-19T11:12:13Z</dcterms:created>
  <dcterms:modified xsi:type="dcterms:W3CDTF">2020-06-03T10:16:48Z</dcterms:modified>
</cp:coreProperties>
</file>